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0" r:id="rId1"/>
  </p:sldMasterIdLst>
  <p:notesMasterIdLst>
    <p:notesMasterId r:id="rId31"/>
  </p:notesMasterIdLst>
  <p:handoutMasterIdLst>
    <p:handoutMasterId r:id="rId32"/>
  </p:handoutMasterIdLst>
  <p:sldIdLst>
    <p:sldId id="280" r:id="rId2"/>
    <p:sldId id="330" r:id="rId3"/>
    <p:sldId id="578" r:id="rId4"/>
    <p:sldId id="582" r:id="rId5"/>
    <p:sldId id="579" r:id="rId6"/>
    <p:sldId id="577" r:id="rId7"/>
    <p:sldId id="600" r:id="rId8"/>
    <p:sldId id="597" r:id="rId9"/>
    <p:sldId id="580" r:id="rId10"/>
    <p:sldId id="583" r:id="rId11"/>
    <p:sldId id="598" r:id="rId12"/>
    <p:sldId id="599" r:id="rId13"/>
    <p:sldId id="585" r:id="rId14"/>
    <p:sldId id="601" r:id="rId15"/>
    <p:sldId id="586" r:id="rId16"/>
    <p:sldId id="607" r:id="rId17"/>
    <p:sldId id="608" r:id="rId18"/>
    <p:sldId id="587" r:id="rId19"/>
    <p:sldId id="588" r:id="rId20"/>
    <p:sldId id="590" r:id="rId21"/>
    <p:sldId id="591" r:id="rId22"/>
    <p:sldId id="603" r:id="rId23"/>
    <p:sldId id="592" r:id="rId24"/>
    <p:sldId id="604" r:id="rId25"/>
    <p:sldId id="593" r:id="rId26"/>
    <p:sldId id="594" r:id="rId27"/>
    <p:sldId id="602" r:id="rId28"/>
    <p:sldId id="595" r:id="rId29"/>
    <p:sldId id="596" r:id="rId30"/>
  </p:sldIdLst>
  <p:sldSz cx="12192000" cy="6858000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9E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778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676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DA2C8FC6-1EA4-415A-BACF-2202E16C40A6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70858667-36C0-44D5-8CB7-18942C496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0580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96DC706F-10C4-477F-B10F-09677418BC27}" type="datetimeFigureOut">
              <a:rPr lang="en-US" altLang="en-US"/>
              <a:pPr>
                <a:defRPr/>
              </a:pPr>
              <a:t>6/21/2021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B9B33837-E7A1-4434-904E-89CF378EBF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06371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ident Master Powerpoint Slide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12192000" cy="5105400"/>
          </a:xfrm>
          <a:prstGeom prst="rect">
            <a:avLst/>
          </a:prstGeom>
          <a:solidFill>
            <a:schemeClr val="tx1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 bwMode="invGray">
          <a:xfrm>
            <a:off x="0" y="5127625"/>
            <a:ext cx="12192000" cy="46038"/>
          </a:xfrm>
          <a:prstGeom prst="rect">
            <a:avLst/>
          </a:prstGeom>
          <a:solidFill>
            <a:srgbClr val="CBB845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 bwMode="auto">
          <a:xfrm>
            <a:off x="711200" y="5181600"/>
            <a:ext cx="10769600" cy="150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8872" tIns="0" rIns="45720" bIns="0" anchor="b"/>
          <a:lstStyle>
            <a:lvl1pPr eaLnBrk="0" hangingPunct="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9pPr>
          </a:lstStyle>
          <a:p>
            <a:pPr>
              <a:buClr>
                <a:srgbClr val="4F81BD"/>
              </a:buClr>
              <a:buSzPct val="80000"/>
              <a:buFont typeface="Wingdings 2" pitchFamily="18" charset="2"/>
              <a:buNone/>
              <a:defRPr/>
            </a:pPr>
            <a:endParaRPr lang="en-US" altLang="en-US" sz="200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1200" y="24384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FEE824D-6BD4-4EA9-8199-3347DE48366D}" type="datetime1">
              <a:rPr lang="en-US" altLang="en-US"/>
              <a:pPr>
                <a:defRPr/>
              </a:pPr>
              <a:t>6/21/2021</a:t>
            </a:fld>
            <a:endParaRPr lang="en-US" alt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68AB79F-D06C-4627-B529-C7CEC99469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1" name="Picture 10" descr="A picture containing text&#10;&#10;Description automatically generated">
            <a:extLst>
              <a:ext uri="{FF2B5EF4-FFF2-40B4-BE49-F238E27FC236}">
                <a16:creationId xmlns:a16="http://schemas.microsoft.com/office/drawing/2014/main" id="{73D96885-3850-4594-A1DB-CCEB8841C0F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76213"/>
            <a:ext cx="5715000" cy="1957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2305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rident Master Powerpoint Slide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12192000" cy="5105400"/>
          </a:xfrm>
          <a:prstGeom prst="rect">
            <a:avLst/>
          </a:prstGeom>
          <a:solidFill>
            <a:schemeClr val="tx1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 bwMode="invGray">
          <a:xfrm>
            <a:off x="0" y="5127625"/>
            <a:ext cx="12192000" cy="46038"/>
          </a:xfrm>
          <a:prstGeom prst="rect">
            <a:avLst/>
          </a:prstGeom>
          <a:solidFill>
            <a:srgbClr val="CBB845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6" name="Picture 12" descr="Trident-Logo (2)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0" y="0"/>
            <a:ext cx="1219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2800" y="51816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4CD1471-7D41-430B-8F79-C2631A8A784F}" type="datetime1">
              <a:rPr lang="en-US" altLang="en-US"/>
              <a:pPr>
                <a:defRPr/>
              </a:pPr>
              <a:t>6/21/2021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C99F4E1-69EC-4FB0-87A4-4C1E62208A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00353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0"/>
            <a:ext cx="10972800" cy="95097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>
                <a:latin typeface="Verdana" panose="020B0604030504040204" pitchFamily="34" charset="0"/>
              </a:defRPr>
            </a:lvl1pPr>
            <a:lvl2pPr>
              <a:defRPr baseline="0">
                <a:latin typeface="Verdana" panose="020B0604030504040204" pitchFamily="34" charset="0"/>
              </a:defRPr>
            </a:lvl2pPr>
            <a:lvl3pPr>
              <a:defRPr baseline="0">
                <a:latin typeface="Verdana" panose="020B0604030504040204" pitchFamily="34" charset="0"/>
              </a:defRPr>
            </a:lvl3pPr>
            <a:lvl4pPr>
              <a:defRPr baseline="0">
                <a:latin typeface="Verdana" panose="020B0604030504040204" pitchFamily="34" charset="0"/>
              </a:defRPr>
            </a:lvl4pPr>
            <a:lvl5pPr>
              <a:defRPr baseline="0">
                <a:latin typeface="Verdana" panose="020B0604030504040204" pitchFamily="34" charset="0"/>
              </a:defRPr>
            </a:lvl5pPr>
            <a:extLst/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46824-8500-42D4-8528-FFE3D7E6888E}" type="datetime1">
              <a:rPr lang="en-US" altLang="en-US"/>
              <a:pPr>
                <a:defRPr/>
              </a:pPr>
              <a:t>6/21/2021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7CD1D7-5683-4D91-BC55-03D965DA8B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1531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371600"/>
            <a:ext cx="5384800" cy="5026152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371600"/>
            <a:ext cx="5384800" cy="50261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B39ED-CFC8-40B6-A5B7-15B32B17A469}" type="datetime1">
              <a:rPr lang="en-US" altLang="en-US"/>
              <a:pPr>
                <a:defRPr/>
              </a:pPr>
              <a:t>6/21/2021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FE40D-79B7-41E6-A90A-B5376A1CCF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5986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371602"/>
            <a:ext cx="5386917" cy="761999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33600"/>
            <a:ext cx="5386917" cy="42672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371602"/>
            <a:ext cx="5389033" cy="685799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057400"/>
            <a:ext cx="5389033" cy="4343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7466E-E671-41EA-BE3A-52FB7A8A2183}" type="datetime1">
              <a:rPr lang="en-US" altLang="en-US"/>
              <a:pPr>
                <a:defRPr/>
              </a:pPr>
              <a:t>6/21/2021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BB8D7-D358-459F-A18E-7412FFC378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7787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71BD9-E381-481A-8018-EB4353BAF4C3}" type="datetime1">
              <a:rPr lang="en-US" altLang="en-US"/>
              <a:pPr>
                <a:defRPr/>
              </a:pPr>
              <a:t>6/21/2021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EBC3E1-657D-4A19-9C1C-102E1620E6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140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3807885" y="0"/>
            <a:ext cx="61383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3807885" y="0"/>
            <a:ext cx="61383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685800"/>
          </a:xfrm>
        </p:spPr>
        <p:txBody>
          <a:bodyPr lIns="73152" bIns="0" anchor="b">
            <a:sp3d prstMaterial="matte"/>
          </a:bodyPr>
          <a:lstStyle>
            <a:lvl1pPr algn="l">
              <a:defRPr sz="2000" b="0">
                <a:solidFill>
                  <a:schemeClr val="bg1"/>
                </a:solidFill>
              </a:defRPr>
            </a:lvl1pPr>
            <a:extLst/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6B13D4-5A68-4534-B23D-9212FF6DFDF3}" type="datetime1">
              <a:rPr lang="en-US" altLang="en-US"/>
              <a:pPr>
                <a:defRPr/>
              </a:pPr>
              <a:t>6/21/2021</a:t>
            </a:fld>
            <a:endParaRPr lang="en-US" alt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E1C2B4-CEB3-4792-8C4C-42EBCF7055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2371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rident Master Powerpoint Slide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12192000" cy="5105400"/>
          </a:xfrm>
          <a:prstGeom prst="rect">
            <a:avLst/>
          </a:prstGeom>
          <a:solidFill>
            <a:schemeClr val="tx1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 bwMode="invGray">
          <a:xfrm>
            <a:off x="0" y="5127625"/>
            <a:ext cx="12192000" cy="46038"/>
          </a:xfrm>
          <a:prstGeom prst="rect">
            <a:avLst/>
          </a:prstGeom>
          <a:solidFill>
            <a:srgbClr val="CBB845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6" name="Picture 12" descr="Trident-Logo-with-wordmark (2)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" y="228601"/>
            <a:ext cx="7823200" cy="173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ubtitle 2"/>
          <p:cNvSpPr txBox="1">
            <a:spLocks/>
          </p:cNvSpPr>
          <p:nvPr userDrawn="1"/>
        </p:nvSpPr>
        <p:spPr bwMode="auto">
          <a:xfrm>
            <a:off x="711200" y="5181600"/>
            <a:ext cx="10769600" cy="150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8872" tIns="0" rIns="45720" bIns="0" anchor="b"/>
          <a:lstStyle>
            <a:lvl1pPr eaLnBrk="0" hangingPunct="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9pPr>
          </a:lstStyle>
          <a:p>
            <a:pPr eaLnBrk="1" hangingPunct="1"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en-US" altLang="en-US" sz="200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1200" y="24384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EAD212D-72B3-47D1-8974-DF4D4C3AD6C0}" type="datetime1">
              <a:rPr lang="en-US" altLang="en-US"/>
              <a:pPr>
                <a:defRPr/>
              </a:pPr>
              <a:t>6/21/2021</a:t>
            </a:fld>
            <a:endParaRPr lang="en-US" alt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34C9363-F221-4180-A2F4-7DE08C3045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90104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>
            <a:off x="0" y="0"/>
            <a:ext cx="12192000" cy="990600"/>
          </a:xfrm>
          <a:prstGeom prst="rect">
            <a:avLst/>
          </a:prstGeom>
          <a:solidFill>
            <a:schemeClr val="tx2">
              <a:lumMod val="75000"/>
            </a:schemeClr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0"/>
            <a:ext cx="10972800" cy="99060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219200"/>
            <a:ext cx="109728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7000"/>
            <a:ext cx="2844800" cy="274638"/>
          </a:xfrm>
          <a:prstGeom prst="rect">
            <a:avLst/>
          </a:prstGeom>
        </p:spPr>
        <p:txBody>
          <a:bodyPr vert="horz" wrap="square" lIns="109728" tIns="45720" rIns="4572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3F3F3F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51CC12B2-847B-4E98-B9AB-D02E1412A66A}" type="datetime1">
              <a:rPr lang="en-US" altLang="en-US"/>
              <a:pPr>
                <a:defRPr/>
              </a:pPr>
              <a:t>6/21/2021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018" y="6477000"/>
            <a:ext cx="7344833" cy="274638"/>
          </a:xfrm>
          <a:prstGeom prst="rect">
            <a:avLst/>
          </a:prstGeom>
        </p:spPr>
        <p:txBody>
          <a:bodyPr vert="horz" wrap="square" lIns="45720" tIns="45720" rIns="4572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3F3F3F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55200" y="6477000"/>
            <a:ext cx="1016000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3F3F3F"/>
                </a:solidFill>
                <a:latin typeface="Times" pitchFamily="18" charset="0"/>
              </a:defRPr>
            </a:lvl1pPr>
          </a:lstStyle>
          <a:p>
            <a:pPr>
              <a:defRPr/>
            </a:pPr>
            <a:fld id="{5521A3FF-FDC2-4F61-A870-D471178AF2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2056" name="Picture 8" descr="Trident-Logo (2)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0" y="5943600"/>
            <a:ext cx="1219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 bwMode="invGray">
          <a:xfrm>
            <a:off x="0" y="990600"/>
            <a:ext cx="12192000" cy="46038"/>
          </a:xfrm>
          <a:prstGeom prst="rect">
            <a:avLst/>
          </a:prstGeom>
          <a:solidFill>
            <a:srgbClr val="CBB845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68" r:id="rId1"/>
    <p:sldLayoutId id="2147484769" r:id="rId2"/>
    <p:sldLayoutId id="2147484763" r:id="rId3"/>
    <p:sldLayoutId id="2147484764" r:id="rId4"/>
    <p:sldLayoutId id="2147484765" r:id="rId5"/>
    <p:sldLayoutId id="2147484766" r:id="rId6"/>
    <p:sldLayoutId id="2147484770" r:id="rId7"/>
    <p:sldLayoutId id="2147484767" r:id="rId8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chemeClr val="bg1"/>
          </a:solidFill>
          <a:latin typeface="Calibri" panose="020F0502020204030204" pitchFamily="34" charset="0"/>
          <a:ea typeface="+mj-ea"/>
          <a:cs typeface="Times New Roman" pitchFamily="18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chemeClr val="bg1"/>
          </a:solidFill>
          <a:latin typeface="Calibri" pitchFamily="34" charset="0"/>
          <a:cs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chemeClr val="bg1"/>
          </a:solidFill>
          <a:latin typeface="Calibri" pitchFamily="34" charset="0"/>
          <a:cs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chemeClr val="bg1"/>
          </a:solidFill>
          <a:latin typeface="Calibri" pitchFamily="34" charset="0"/>
          <a:cs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chemeClr val="bg1"/>
          </a:solidFill>
          <a:latin typeface="Calibri" pitchFamily="34" charset="0"/>
          <a:cs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347FD8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347FD8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347FD8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347FD8"/>
          </a:solidFill>
          <a:latin typeface="Corbel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9BBB59"/>
        </a:buClr>
        <a:buFont typeface="Arial" pitchFamily="34" charset="0"/>
        <a:buChar char="▪"/>
        <a:defRPr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8064A2"/>
        </a:buClr>
        <a:buFont typeface="Arial" pitchFamily="34" charset="0"/>
        <a:buChar char="▪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4BACC6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737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ubtitle 1"/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pPr algn="ctr"/>
            <a:r>
              <a:rPr lang="en-US" altLang="en-US" sz="3600" dirty="0"/>
              <a:t>DBA / DSP [Prospectus/Proposal/Final]</a:t>
            </a:r>
          </a:p>
          <a:p>
            <a:pPr algn="ctr"/>
            <a:r>
              <a:rPr lang="en-US" altLang="en-US" sz="3600" dirty="0"/>
              <a:t>(Template)</a:t>
            </a:r>
          </a:p>
          <a:p>
            <a:pPr algn="ctr"/>
            <a:r>
              <a:rPr lang="en-US" altLang="en-US" sz="3600" dirty="0"/>
              <a:t>-NAME OF STUDY HERE-</a:t>
            </a:r>
          </a:p>
        </p:txBody>
      </p:sp>
      <p:sp>
        <p:nvSpPr>
          <p:cNvPr id="819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B4262C26-2A1A-45BC-8E4F-601EAA82EF3F}" type="slidenum">
              <a:rPr lang="en-US" altLang="en-US" sz="1200">
                <a:solidFill>
                  <a:srgbClr val="FFFFFF"/>
                </a:solidFill>
                <a:latin typeface="Gill Sans MT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>
              <a:solidFill>
                <a:srgbClr val="FFFFFF"/>
              </a:solidFill>
              <a:latin typeface="Gill Sans MT" pitchFamily="34" charset="0"/>
            </a:endParaRPr>
          </a:p>
        </p:txBody>
      </p:sp>
      <p:sp>
        <p:nvSpPr>
          <p:cNvPr id="8195" name="TextBox 1"/>
          <p:cNvSpPr txBox="1">
            <a:spLocks noChangeArrowheads="1"/>
          </p:cNvSpPr>
          <p:nvPr/>
        </p:nvSpPr>
        <p:spPr bwMode="auto">
          <a:xfrm>
            <a:off x="6858000" y="5410201"/>
            <a:ext cx="3429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Glenn R. Jones College of Business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DATE HERE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EBAE431-8AE0-4A82-A69D-BA8A5B1BEB07}"/>
              </a:ext>
            </a:extLst>
          </p:cNvPr>
          <p:cNvSpPr txBox="1"/>
          <p:nvPr/>
        </p:nvSpPr>
        <p:spPr>
          <a:xfrm>
            <a:off x="1828800" y="5420140"/>
            <a:ext cx="2209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YOUR NAME HERE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Chapter 2 – Literature Review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 significant references for major concepts and topic areas. </a:t>
            </a:r>
          </a:p>
          <a:p>
            <a:pPr lvl="1"/>
            <a:r>
              <a:rPr lang="en-US" dirty="0"/>
              <a:t>This shows your expertise in academic and practitioner literature.</a:t>
            </a:r>
          </a:p>
          <a:p>
            <a:pPr lvl="1"/>
            <a:r>
              <a:rPr lang="en-US" dirty="0"/>
              <a:t>May require more than one slide.</a:t>
            </a:r>
          </a:p>
          <a:p>
            <a:pPr lvl="1"/>
            <a:endParaRPr lang="en-US" dirty="0"/>
          </a:p>
          <a:p>
            <a:pPr marL="119062" indent="0">
              <a:buNone/>
            </a:pPr>
            <a:r>
              <a:rPr lang="en-US" dirty="0"/>
              <a:t>Format Example:</a:t>
            </a:r>
          </a:p>
          <a:p>
            <a:pPr marL="119062" indent="0">
              <a:buNone/>
            </a:pPr>
            <a:r>
              <a:rPr lang="en-US" dirty="0"/>
              <a:t>Yin (2006) provided key concepts relating to the case study design.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99F4E1-69EC-4FB0-87A4-4C1E62208AEF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74639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Chapter 2 – Theoretical Foundation #1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Explain theories/models used as study foundation. </a:t>
            </a:r>
          </a:p>
          <a:p>
            <a:pPr lvl="1"/>
            <a:r>
              <a:rPr lang="en-US" dirty="0"/>
              <a:t>Must be cited from the literature.</a:t>
            </a:r>
          </a:p>
          <a:p>
            <a:pPr lvl="1"/>
            <a:r>
              <a:rPr lang="en-US" dirty="0"/>
              <a:t>How does it relate to your topic?</a:t>
            </a:r>
          </a:p>
          <a:p>
            <a:pPr lvl="1"/>
            <a:r>
              <a:rPr lang="en-US" dirty="0"/>
              <a:t>Use one slide for each theory/model; minimum of two are required.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99F4E1-69EC-4FB0-87A4-4C1E62208AEF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01151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Chapter 2 – Theoretical Foundation #2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Explain theories/models used as study foundation. </a:t>
            </a:r>
          </a:p>
          <a:p>
            <a:pPr lvl="1"/>
            <a:r>
              <a:rPr lang="en-US" dirty="0"/>
              <a:t>Must be cited from the literature.</a:t>
            </a:r>
          </a:p>
          <a:p>
            <a:pPr lvl="1"/>
            <a:r>
              <a:rPr lang="en-US" dirty="0"/>
              <a:t>How does it relate to your topic?</a:t>
            </a:r>
          </a:p>
          <a:p>
            <a:pPr lvl="1"/>
            <a:r>
              <a:rPr lang="en-US" dirty="0"/>
              <a:t>Use one slide for each theory/model; minimum of two are required.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99F4E1-69EC-4FB0-87A4-4C1E62208AEF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83864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Chapter 3 – Method and Design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State methodology (qualitative, mixed methods).</a:t>
            </a:r>
          </a:p>
          <a:p>
            <a:r>
              <a:rPr lang="en-US" dirty="0"/>
              <a:t>State design choice (case study, action research, process improvement).</a:t>
            </a:r>
          </a:p>
          <a:p>
            <a:r>
              <a:rPr lang="en-US" dirty="0"/>
              <a:t>Explain why these choices work best for your study.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99F4E1-69EC-4FB0-87A4-4C1E62208AEF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27052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Chapter 3 – Population &amp; Sample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Explain traits of the general and target populations used in the study.</a:t>
            </a:r>
          </a:p>
          <a:p>
            <a:endParaRPr lang="en-US" dirty="0"/>
          </a:p>
          <a:p>
            <a:r>
              <a:rPr lang="en-US" dirty="0"/>
              <a:t>Explain sampling process for gaining participants.</a:t>
            </a:r>
          </a:p>
          <a:p>
            <a:endParaRPr lang="en-US" dirty="0"/>
          </a:p>
          <a:p>
            <a:r>
              <a:rPr lang="en-US" dirty="0"/>
              <a:t>Explain sample size (total participants and number for each instrument used).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99F4E1-69EC-4FB0-87A4-4C1E62208AEF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56566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Chapter 3 – Data Collection #1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1219200"/>
            <a:ext cx="10795000" cy="5181600"/>
          </a:xfrm>
        </p:spPr>
        <p:txBody>
          <a:bodyPr/>
          <a:lstStyle/>
          <a:p>
            <a:r>
              <a:rPr lang="en-US" dirty="0"/>
              <a:t>Provide a step-by-step process for each data collection type.</a:t>
            </a:r>
          </a:p>
          <a:p>
            <a:pPr lvl="1"/>
            <a:r>
              <a:rPr lang="en-US" dirty="0"/>
              <a:t>Three sources of data required.</a:t>
            </a:r>
          </a:p>
          <a:p>
            <a:pPr lvl="1"/>
            <a:r>
              <a:rPr lang="en-US" dirty="0"/>
              <a:t>Instruments should be explained.</a:t>
            </a:r>
          </a:p>
          <a:p>
            <a:pPr lvl="1"/>
            <a:r>
              <a:rPr lang="en-US" dirty="0"/>
              <a:t>Process from recruitment through collection.</a:t>
            </a:r>
          </a:p>
          <a:p>
            <a:pPr lvl="1"/>
            <a:r>
              <a:rPr lang="en-US" dirty="0"/>
              <a:t>Provide instruments in order of collection.</a:t>
            </a:r>
          </a:p>
          <a:p>
            <a:pPr lvl="1"/>
            <a:r>
              <a:rPr lang="en-US" dirty="0"/>
              <a:t>How is collected data prepared for analysis and stored.</a:t>
            </a:r>
          </a:p>
          <a:p>
            <a:pPr marL="457200" lvl="1" indent="0">
              <a:buNone/>
            </a:pPr>
            <a:r>
              <a:rPr lang="en-US" dirty="0"/>
              <a:t>(Generalize process for Prospectus)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99F4E1-69EC-4FB0-87A4-4C1E62208AEF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59173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Chapter 3 – Data Collection #2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1219200"/>
            <a:ext cx="10795000" cy="5181600"/>
          </a:xfrm>
        </p:spPr>
        <p:txBody>
          <a:bodyPr/>
          <a:lstStyle/>
          <a:p>
            <a:r>
              <a:rPr lang="en-US" dirty="0"/>
              <a:t>Provide a step-by-step process for each data collection type.</a:t>
            </a:r>
          </a:p>
          <a:p>
            <a:pPr lvl="1"/>
            <a:r>
              <a:rPr lang="en-US" dirty="0"/>
              <a:t>Three sources of data required.</a:t>
            </a:r>
          </a:p>
          <a:p>
            <a:pPr lvl="1"/>
            <a:r>
              <a:rPr lang="en-US" dirty="0"/>
              <a:t>Instruments should be explained.</a:t>
            </a:r>
          </a:p>
          <a:p>
            <a:pPr lvl="1"/>
            <a:r>
              <a:rPr lang="en-US" dirty="0"/>
              <a:t>Process from recruitment through collection.</a:t>
            </a:r>
          </a:p>
          <a:p>
            <a:pPr lvl="1"/>
            <a:r>
              <a:rPr lang="en-US" dirty="0"/>
              <a:t>Provide instruments in order of collection.</a:t>
            </a:r>
          </a:p>
          <a:p>
            <a:pPr lvl="1"/>
            <a:r>
              <a:rPr lang="en-US" dirty="0"/>
              <a:t>How is collected data prepared for analysis and stored.</a:t>
            </a:r>
          </a:p>
          <a:p>
            <a:pPr marL="457200" lvl="1" indent="0">
              <a:buNone/>
            </a:pPr>
            <a:r>
              <a:rPr lang="en-US" dirty="0"/>
              <a:t>(Generalize process for Prospectus)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99F4E1-69EC-4FB0-87A4-4C1E62208AEF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10053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Chapter 3 – Data Collection #3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1219200"/>
            <a:ext cx="10795000" cy="5181600"/>
          </a:xfrm>
        </p:spPr>
        <p:txBody>
          <a:bodyPr/>
          <a:lstStyle/>
          <a:p>
            <a:r>
              <a:rPr lang="en-US" dirty="0"/>
              <a:t>Provide a step-by-step process for each data collection type.</a:t>
            </a:r>
          </a:p>
          <a:p>
            <a:pPr lvl="1"/>
            <a:r>
              <a:rPr lang="en-US" dirty="0"/>
              <a:t>Three sources of data required.</a:t>
            </a:r>
          </a:p>
          <a:p>
            <a:pPr lvl="1"/>
            <a:r>
              <a:rPr lang="en-US" dirty="0"/>
              <a:t>Instruments should be explained.</a:t>
            </a:r>
          </a:p>
          <a:p>
            <a:pPr lvl="1"/>
            <a:r>
              <a:rPr lang="en-US" dirty="0"/>
              <a:t>Process from recruitment through collection.</a:t>
            </a:r>
          </a:p>
          <a:p>
            <a:pPr lvl="1"/>
            <a:r>
              <a:rPr lang="en-US" dirty="0"/>
              <a:t>Provide instruments in order of collection.</a:t>
            </a:r>
          </a:p>
          <a:p>
            <a:pPr lvl="1"/>
            <a:r>
              <a:rPr lang="en-US" dirty="0"/>
              <a:t>How is collected data prepared for analysis and stored.</a:t>
            </a:r>
          </a:p>
          <a:p>
            <a:pPr marL="457200" lvl="1" indent="0">
              <a:buNone/>
            </a:pPr>
            <a:r>
              <a:rPr lang="en-US" dirty="0"/>
              <a:t>(Generalize process for Prospectus)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99F4E1-69EC-4FB0-87A4-4C1E62208AEF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26086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Chapter 3 – Data Analysis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 a step-by-step process for analysis of each source of data.</a:t>
            </a:r>
          </a:p>
          <a:p>
            <a:pPr lvl="1"/>
            <a:r>
              <a:rPr lang="en-US" dirty="0"/>
              <a:t>Cite the analysis process from literature.</a:t>
            </a:r>
          </a:p>
          <a:p>
            <a:pPr lvl="1"/>
            <a:r>
              <a:rPr lang="en-US" dirty="0"/>
              <a:t>Define your specific process for completing each step.</a:t>
            </a:r>
          </a:p>
          <a:p>
            <a:pPr lvl="1"/>
            <a:r>
              <a:rPr lang="en-US" dirty="0"/>
              <a:t>Discuss sequential analysis of each instrument or combined analysis of multiple instruments.</a:t>
            </a:r>
          </a:p>
          <a:p>
            <a:pPr lvl="1"/>
            <a:r>
              <a:rPr lang="en-US" dirty="0"/>
              <a:t>Explain triangulation processes, if used.</a:t>
            </a:r>
          </a:p>
          <a:p>
            <a:pPr lvl="1"/>
            <a:r>
              <a:rPr lang="en-US" dirty="0"/>
              <a:t>May require more than one slide.</a:t>
            </a:r>
          </a:p>
          <a:p>
            <a:pPr marL="457200" lvl="1" indent="0">
              <a:buNone/>
            </a:pPr>
            <a:r>
              <a:rPr lang="en-US" dirty="0"/>
              <a:t>(Generalize process for Prospectus)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99F4E1-69EC-4FB0-87A4-4C1E62208AEF}" type="slidenum">
              <a:rPr lang="en-US" altLang="en-US" smtClean="0"/>
              <a:pPr>
                <a:defRPr/>
              </a:pPr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17962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Chapter 3 – Ethical Considerations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Explain any potential ethical concerns.</a:t>
            </a:r>
          </a:p>
          <a:p>
            <a:pPr lvl="1"/>
            <a:r>
              <a:rPr lang="en-US" dirty="0"/>
              <a:t>LOI/Site Authorization</a:t>
            </a:r>
          </a:p>
          <a:p>
            <a:pPr lvl="1"/>
            <a:r>
              <a:rPr lang="en-US" dirty="0"/>
              <a:t>Conflict of Interests</a:t>
            </a:r>
          </a:p>
          <a:p>
            <a:pPr lvl="1"/>
            <a:r>
              <a:rPr lang="en-US" dirty="0"/>
              <a:t>Informed Consent</a:t>
            </a:r>
          </a:p>
          <a:p>
            <a:pPr lvl="1"/>
            <a:r>
              <a:rPr lang="en-US" dirty="0"/>
              <a:t>Participant Confidentiality</a:t>
            </a:r>
          </a:p>
          <a:p>
            <a:pPr lvl="1"/>
            <a:r>
              <a:rPr lang="en-US" dirty="0"/>
              <a:t>Data Protection</a:t>
            </a:r>
          </a:p>
          <a:p>
            <a:pPr lvl="1"/>
            <a:endParaRPr lang="en-US" dirty="0"/>
          </a:p>
          <a:p>
            <a:r>
              <a:rPr lang="en-US" dirty="0"/>
              <a:t>How did you mitigate any ethical concerns?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99F4E1-69EC-4FB0-87A4-4C1E62208AEF}" type="slidenum">
              <a:rPr lang="en-US" altLang="en-US" smtClean="0"/>
              <a:pPr>
                <a:defRPr/>
              </a:pPr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7181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General Information (DELETE THIS SLIDE)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Prospectus presentation is a condensed version of provided components.</a:t>
            </a:r>
          </a:p>
          <a:p>
            <a:pPr lvl="1"/>
            <a:r>
              <a:rPr lang="en-US" sz="2000" dirty="0"/>
              <a:t>Chapters 1-3 only; Chapter 4-5 slides are not used.</a:t>
            </a:r>
          </a:p>
          <a:p>
            <a:pPr lvl="1"/>
            <a:r>
              <a:rPr lang="en-US" sz="2000" dirty="0"/>
              <a:t>Total of 10-minute presentation.</a:t>
            </a:r>
          </a:p>
          <a:p>
            <a:r>
              <a:rPr lang="en-US" sz="2400" dirty="0"/>
              <a:t>Proposal presentation is in-depth version of provided components.</a:t>
            </a:r>
          </a:p>
          <a:p>
            <a:pPr lvl="1"/>
            <a:r>
              <a:rPr lang="en-US" sz="2000" dirty="0"/>
              <a:t>Chapters 1-3 only; Chapter 4-5 slides are not used.</a:t>
            </a:r>
          </a:p>
          <a:p>
            <a:pPr lvl="1"/>
            <a:r>
              <a:rPr lang="en-US" sz="2000" dirty="0"/>
              <a:t>Minimum 20-minute presentation.</a:t>
            </a:r>
          </a:p>
          <a:p>
            <a:r>
              <a:rPr lang="en-US" sz="2400" dirty="0"/>
              <a:t>Final DSP presentation is a brief review of Chapters 1-3 and an in-depth version of Chapters 4-5.</a:t>
            </a:r>
          </a:p>
          <a:p>
            <a:pPr lvl="1"/>
            <a:r>
              <a:rPr lang="en-US" sz="2000" dirty="0"/>
              <a:t>Provide all slides, but simplify Chapter 1-3 slides.</a:t>
            </a:r>
          </a:p>
          <a:p>
            <a:pPr lvl="1"/>
            <a:r>
              <a:rPr lang="en-US" sz="2000" dirty="0"/>
              <a:t>Minimum 20-minute presentation.</a:t>
            </a:r>
          </a:p>
          <a:p>
            <a:r>
              <a:rPr lang="en-US" sz="2400" dirty="0"/>
              <a:t>Delete template explanations from slides.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99F4E1-69EC-4FB0-87A4-4C1E62208AEF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961070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Chapter 4 – Review of Collection Process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 a review of the collection process that occurred.</a:t>
            </a:r>
          </a:p>
          <a:p>
            <a:pPr lvl="1"/>
            <a:r>
              <a:rPr lang="en-US" dirty="0"/>
              <a:t>Used to confirm adherence to proposal.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99F4E1-69EC-4FB0-87A4-4C1E62208AEF}" type="slidenum">
              <a:rPr lang="en-US" altLang="en-US" smtClean="0"/>
              <a:pPr>
                <a:defRPr/>
              </a:pPr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61333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Chapter 4 – Review of Analysis Process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 a review of the analysis process that occurred.</a:t>
            </a:r>
          </a:p>
          <a:p>
            <a:pPr lvl="1"/>
            <a:r>
              <a:rPr lang="en-US" dirty="0"/>
              <a:t>Explain triangulation here, if used.</a:t>
            </a:r>
          </a:p>
          <a:p>
            <a:pPr lvl="1"/>
            <a:r>
              <a:rPr lang="en-US" dirty="0"/>
              <a:t>Used to confirm adherence to cited process in the proposal.</a:t>
            </a:r>
          </a:p>
          <a:p>
            <a:pPr lvl="1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99F4E1-69EC-4FB0-87A4-4C1E62208AEF}" type="slidenum">
              <a:rPr lang="en-US" altLang="en-US" smtClean="0"/>
              <a:pPr>
                <a:defRPr/>
              </a:pPr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76412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F71CCD-0A28-4FF8-8376-C027DA430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Chapter 4 – Coding and Themes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5BFA7E-9711-4BD2-B42C-FAA72BF13A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000" y="1007914"/>
            <a:ext cx="10134600" cy="4842172"/>
          </a:xfrm>
        </p:spPr>
        <p:txBody>
          <a:bodyPr/>
          <a:lstStyle/>
          <a:p>
            <a:pPr marL="622300" indent="-457200"/>
            <a:r>
              <a:rPr lang="en-US" sz="2400" dirty="0"/>
              <a:t>Sample Table (Adapt as needed)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62B340-D260-48C5-8236-89850C295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7CD1D7-5683-4D91-BC55-03D965DA8BD3}" type="slidenum">
              <a:rPr lang="en-US" altLang="en-US" smtClean="0"/>
              <a:pPr>
                <a:defRPr/>
              </a:pPr>
              <a:t>22</a:t>
            </a:fld>
            <a:endParaRPr lang="en-US" alt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86FD7EB-B448-4621-842D-91ECA08DED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9016126"/>
              </p:ext>
            </p:extLst>
          </p:nvPr>
        </p:nvGraphicFramePr>
        <p:xfrm>
          <a:off x="1219200" y="1524000"/>
          <a:ext cx="9525000" cy="48421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62500">
                  <a:extLst>
                    <a:ext uri="{9D8B030D-6E8A-4147-A177-3AD203B41FA5}">
                      <a16:colId xmlns:a16="http://schemas.microsoft.com/office/drawing/2014/main" val="3608827612"/>
                    </a:ext>
                  </a:extLst>
                </a:gridCol>
                <a:gridCol w="4762500">
                  <a:extLst>
                    <a:ext uri="{9D8B030D-6E8A-4147-A177-3AD203B41FA5}">
                      <a16:colId xmlns:a16="http://schemas.microsoft.com/office/drawing/2014/main" val="2209605638"/>
                    </a:ext>
                  </a:extLst>
                </a:gridCol>
              </a:tblGrid>
              <a:tr h="51237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Codes Grouped Into Theme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(n of data excerpts included)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Theme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(n of data excerpts included)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0396161"/>
                  </a:ext>
                </a:extLst>
              </a:tr>
              <a:tr h="51237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Code 1 (# times)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Theme 1: (# times)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93850895"/>
                  </a:ext>
                </a:extLst>
              </a:tr>
              <a:tr h="12809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Code 2 (# times), Code 3 (# times)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Theme 1: (# times)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70977948"/>
                  </a:ext>
                </a:extLst>
              </a:tr>
              <a:tr h="10247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17306141"/>
                  </a:ext>
                </a:extLst>
              </a:tr>
              <a:tr h="76855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78842709"/>
                  </a:ext>
                </a:extLst>
              </a:tr>
              <a:tr h="7432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471812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54381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Chapter 4 – Explanation of Findings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Explain findings gained from analysis.</a:t>
            </a:r>
          </a:p>
          <a:p>
            <a:pPr lvl="1"/>
            <a:r>
              <a:rPr lang="en-US" dirty="0"/>
              <a:t>Provide descriptive data of sample.</a:t>
            </a:r>
          </a:p>
          <a:p>
            <a:pPr lvl="1"/>
            <a:r>
              <a:rPr lang="en-US" dirty="0"/>
              <a:t>Relate to conceptual/theoretical framework/foundation.</a:t>
            </a:r>
          </a:p>
          <a:p>
            <a:pPr lvl="1"/>
            <a:r>
              <a:rPr lang="en-US" dirty="0"/>
              <a:t>Should require multiple slides.</a:t>
            </a:r>
          </a:p>
          <a:p>
            <a:pPr lvl="1"/>
            <a:r>
              <a:rPr lang="en-US" dirty="0"/>
              <a:t>Use Tables/Figures for quick reference.</a:t>
            </a:r>
          </a:p>
          <a:p>
            <a:pPr lvl="1"/>
            <a:r>
              <a:rPr lang="en-US" dirty="0"/>
              <a:t>This is the dominant section for Final DSP presentation.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99F4E1-69EC-4FB0-87A4-4C1E62208AEF}" type="slidenum">
              <a:rPr lang="en-US" altLang="en-US" smtClean="0"/>
              <a:pPr>
                <a:defRPr/>
              </a:pPr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9627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F71CCD-0A28-4FF8-8376-C027DA430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Answer the Research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5BFA7E-9711-4BD2-B42C-FAA72BF13A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50977"/>
            <a:ext cx="12496800" cy="4916424"/>
          </a:xfrm>
        </p:spPr>
        <p:txBody>
          <a:bodyPr/>
          <a:lstStyle/>
          <a:p>
            <a:pPr marL="622300" indent="-457200"/>
            <a:r>
              <a:rPr lang="en-US" dirty="0"/>
              <a:t>Format theme language to answer research questions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62B340-D260-48C5-8236-89850C295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7CD1D7-5683-4D91-BC55-03D965DA8BD3}" type="slidenum">
              <a:rPr lang="en-US" altLang="en-US" smtClean="0"/>
              <a:pPr>
                <a:defRPr/>
              </a:pPr>
              <a:t>24</a:t>
            </a:fld>
            <a:endParaRPr lang="en-US" alt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C299C29-75DB-4FE9-A8B4-73DF3AA837B6}"/>
              </a:ext>
            </a:extLst>
          </p:cNvPr>
          <p:cNvCxnSpPr>
            <a:cxnSpLocks/>
          </p:cNvCxnSpPr>
          <p:nvPr/>
        </p:nvCxnSpPr>
        <p:spPr>
          <a:xfrm>
            <a:off x="3149732" y="8499475"/>
            <a:ext cx="74601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BDEAFC9C-2A8E-4D26-8D7C-37530EC674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0071270"/>
              </p:ext>
            </p:extLst>
          </p:nvPr>
        </p:nvGraphicFramePr>
        <p:xfrm>
          <a:off x="1219200" y="1894780"/>
          <a:ext cx="9740900" cy="43536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70450">
                  <a:extLst>
                    <a:ext uri="{9D8B030D-6E8A-4147-A177-3AD203B41FA5}">
                      <a16:colId xmlns:a16="http://schemas.microsoft.com/office/drawing/2014/main" val="1103067327"/>
                    </a:ext>
                  </a:extLst>
                </a:gridCol>
                <a:gridCol w="4870450">
                  <a:extLst>
                    <a:ext uri="{9D8B030D-6E8A-4147-A177-3AD203B41FA5}">
                      <a16:colId xmlns:a16="http://schemas.microsoft.com/office/drawing/2014/main" val="1555325886"/>
                    </a:ext>
                  </a:extLst>
                </a:gridCol>
              </a:tblGrid>
              <a:tr h="2555309">
                <a:tc>
                  <a:txBody>
                    <a:bodyPr/>
                    <a:lstStyle/>
                    <a:p>
                      <a:pPr marL="457200" marR="0" indent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2"/>
                          </a:solidFill>
                          <a:effectLst/>
                        </a:rPr>
                        <a:t>Research Questions #</a:t>
                      </a:r>
                    </a:p>
                    <a:p>
                      <a:pPr marL="457200" marR="0" indent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Research Question 1: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2"/>
                          </a:solidFill>
                          <a:effectLst/>
                        </a:rPr>
                        <a:t>Themes #</a:t>
                      </a: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Theme 1:</a:t>
                      </a:r>
                      <a:r>
                        <a:rPr lang="en-US" sz="1600" dirty="0">
                          <a:effectLst/>
                        </a:rPr>
                        <a:t> xxx</a:t>
                      </a: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Theme 2:</a:t>
                      </a:r>
                      <a:r>
                        <a:rPr lang="en-US" sz="1600" dirty="0">
                          <a:effectLst/>
                        </a:rPr>
                        <a:t> xxx</a:t>
                      </a: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Theme 3:</a:t>
                      </a:r>
                      <a:r>
                        <a:rPr lang="en-US" sz="1600" dirty="0">
                          <a:effectLst/>
                        </a:rPr>
                        <a:t> xxx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862988999"/>
                  </a:ext>
                </a:extLst>
              </a:tr>
              <a:tr h="1798311">
                <a:tc>
                  <a:txBody>
                    <a:bodyPr/>
                    <a:lstStyle/>
                    <a:p>
                      <a:pPr marL="457200" marR="0" indent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Research Question 2: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Theme 4</a:t>
                      </a:r>
                      <a:r>
                        <a:rPr lang="en-US" sz="1600" dirty="0">
                          <a:effectLst/>
                        </a:rPr>
                        <a:t>: xxx</a:t>
                      </a: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Theme 5: </a:t>
                      </a:r>
                      <a:r>
                        <a:rPr lang="en-US" sz="1600" dirty="0">
                          <a:effectLst/>
                        </a:rPr>
                        <a:t>xxx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7899574"/>
                  </a:ext>
                </a:extLst>
              </a:tr>
            </a:tbl>
          </a:graphicData>
        </a:graphic>
      </p:graphicFrame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07A9C7B-D5EB-4247-A7C0-005165D20063}"/>
              </a:ext>
            </a:extLst>
          </p:cNvPr>
          <p:cNvCxnSpPr/>
          <p:nvPr/>
        </p:nvCxnSpPr>
        <p:spPr>
          <a:xfrm>
            <a:off x="2895601" y="8637588"/>
            <a:ext cx="593407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28401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Chapter 5 – Implications of Study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 implications of your study results.</a:t>
            </a:r>
          </a:p>
          <a:p>
            <a:endParaRPr lang="en-US" dirty="0"/>
          </a:p>
          <a:p>
            <a:r>
              <a:rPr lang="en-US" dirty="0"/>
              <a:t>How will your study impact the field?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99F4E1-69EC-4FB0-87A4-4C1E62208AEF}" type="slidenum">
              <a:rPr lang="en-US" altLang="en-US" smtClean="0"/>
              <a:pPr>
                <a:defRPr/>
              </a:pPr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98380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Chapter 5 – Practical Recommendations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 recommendations for practical implementations.</a:t>
            </a:r>
          </a:p>
          <a:p>
            <a:endParaRPr lang="en-US" dirty="0"/>
          </a:p>
          <a:p>
            <a:r>
              <a:rPr lang="en-US" dirty="0"/>
              <a:t>This should relate to the organization and to the field, if appropriate.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99F4E1-69EC-4FB0-87A4-4C1E62208AEF}" type="slidenum">
              <a:rPr lang="en-US" altLang="en-US" smtClean="0"/>
              <a:pPr>
                <a:defRPr/>
              </a:pPr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0248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Chapter 5 – Research Recommendations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 recommendations for future research based on remaining questions from your findings.</a:t>
            </a:r>
          </a:p>
          <a:p>
            <a:r>
              <a:rPr lang="en-US" dirty="0"/>
              <a:t>This should include specific types of research and not general discussions.</a:t>
            </a:r>
          </a:p>
          <a:p>
            <a:r>
              <a:rPr lang="en-US" dirty="0"/>
              <a:t>Example: Recommend a quantitative study across the chosen field to determine if similar findings could be generalizable.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99F4E1-69EC-4FB0-87A4-4C1E62208AEF}" type="slidenum">
              <a:rPr lang="en-US" altLang="en-US" smtClean="0"/>
              <a:pPr>
                <a:defRPr/>
              </a:pPr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59419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173ED0-0E4A-4712-A902-10077A7EC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CDE70-C8EE-4FEE-B50A-70591AEE20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Are there any questions from the audience?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2D436B-A4D7-438E-9463-8CBAEDDF4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7CD1D7-5683-4D91-BC55-03D965DA8BD3}" type="slidenum">
              <a:rPr lang="en-US" altLang="en-US" smtClean="0"/>
              <a:pPr>
                <a:defRPr/>
              </a:pPr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867238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4114800" y="2667000"/>
            <a:ext cx="4267200" cy="8382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19062" algn="ctr"/>
            <a:r>
              <a:rPr lang="en-US" sz="6000" dirty="0"/>
              <a:t>Thank you!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7CD1D7-5683-4D91-BC55-03D965DA8BD3}" type="slidenum">
              <a:rPr lang="en-US" altLang="en-US" smtClean="0"/>
              <a:pPr>
                <a:defRPr/>
              </a:pPr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087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Chapter 1 – Topic and Organization Background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 background of the organization (context).</a:t>
            </a:r>
          </a:p>
          <a:p>
            <a:endParaRPr lang="en-US" dirty="0"/>
          </a:p>
          <a:p>
            <a:r>
              <a:rPr lang="en-US" dirty="0"/>
              <a:t>Explain why this organization was chosen for the study.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99F4E1-69EC-4FB0-87A4-4C1E62208AEF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172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Chapter 1 – Problem and Purpose Statements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 Formal Problem Statement.</a:t>
            </a:r>
          </a:p>
          <a:p>
            <a:endParaRPr lang="en-US" dirty="0"/>
          </a:p>
          <a:p>
            <a:r>
              <a:rPr lang="en-US" dirty="0"/>
              <a:t>Briefly explain why the problem exists and how the problem was discovered.</a:t>
            </a:r>
          </a:p>
          <a:p>
            <a:endParaRPr lang="en-US" dirty="0"/>
          </a:p>
          <a:p>
            <a:r>
              <a:rPr lang="en-US" dirty="0"/>
              <a:t>Provide Formal Purpose Statement.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99F4E1-69EC-4FB0-87A4-4C1E62208AEF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8626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Chapter 1 – Conceptual Background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Explain conceptual background (major topics and sub-topics) here.</a:t>
            </a:r>
          </a:p>
          <a:p>
            <a:endParaRPr lang="en-US" dirty="0"/>
          </a:p>
          <a:p>
            <a:r>
              <a:rPr lang="en-US" dirty="0"/>
              <a:t>Briefly state main theories/models used, at least two. (Full explanations are provided in Literature slides.)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99F4E1-69EC-4FB0-87A4-4C1E62208AEF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7916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Chapter 1 – Research Questions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List research questions here.</a:t>
            </a:r>
          </a:p>
          <a:p>
            <a:endParaRPr lang="en-US" dirty="0"/>
          </a:p>
          <a:p>
            <a:r>
              <a:rPr lang="en-US" dirty="0"/>
              <a:t>Provide hypotheses, if used as part of mixed methods studies.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99F4E1-69EC-4FB0-87A4-4C1E62208AEF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8903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Chapter 1 – Significance of Study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Explain potential significance of study in relation to scholarly advancement and practical implications.</a:t>
            </a:r>
          </a:p>
          <a:p>
            <a:pPr lvl="1"/>
            <a:r>
              <a:rPr lang="en-US" dirty="0"/>
              <a:t>How is it relevant to the field?</a:t>
            </a:r>
          </a:p>
          <a:p>
            <a:pPr lvl="1"/>
            <a:r>
              <a:rPr lang="en-US" dirty="0"/>
              <a:t>Will it reduce risks or increase organizational alignment?</a:t>
            </a:r>
          </a:p>
          <a:p>
            <a:pPr lvl="1"/>
            <a:r>
              <a:rPr lang="en-US" dirty="0"/>
              <a:t>Can it create competitive advantage?</a:t>
            </a:r>
          </a:p>
          <a:p>
            <a:pPr lvl="1"/>
            <a:r>
              <a:rPr lang="en-US" dirty="0"/>
              <a:t>Etc.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99F4E1-69EC-4FB0-87A4-4C1E62208AEF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21885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Chapter 1 – Definition of Key Terms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 relevant terms.</a:t>
            </a:r>
          </a:p>
          <a:p>
            <a:endParaRPr lang="en-US" dirty="0"/>
          </a:p>
          <a:p>
            <a:r>
              <a:rPr lang="en-US" dirty="0"/>
              <a:t>Dictionary format used; alphabetical order.</a:t>
            </a:r>
          </a:p>
          <a:p>
            <a:endParaRPr lang="en-US" dirty="0"/>
          </a:p>
          <a:p>
            <a:pPr marL="119062" indent="0">
              <a:buNone/>
            </a:pPr>
            <a:r>
              <a:rPr lang="en-US" dirty="0"/>
              <a:t>Example-</a:t>
            </a:r>
          </a:p>
          <a:p>
            <a:pPr marL="119062" indent="0">
              <a:buNone/>
            </a:pPr>
            <a:r>
              <a:rPr lang="en-US" b="1" dirty="0"/>
              <a:t>Term 1:</a:t>
            </a:r>
            <a:r>
              <a:rPr lang="en-US" dirty="0"/>
              <a:t> brief definition provided (citation here)</a:t>
            </a:r>
          </a:p>
          <a:p>
            <a:pPr marL="119062" indent="0">
              <a:buNone/>
            </a:pPr>
            <a:r>
              <a:rPr lang="en-US" b="1" dirty="0"/>
              <a:t>Term 2: </a:t>
            </a:r>
            <a:r>
              <a:rPr lang="en-US" dirty="0"/>
              <a:t>brief definition provided (citation here)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99F4E1-69EC-4FB0-87A4-4C1E62208AEF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86791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Chapter 2 –Organizational Analysis and Benchmarks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 analysis of organization.</a:t>
            </a:r>
          </a:p>
          <a:p>
            <a:endParaRPr lang="en-US" dirty="0"/>
          </a:p>
          <a:p>
            <a:r>
              <a:rPr lang="en-US" dirty="0"/>
              <a:t>Explain how organization relates to similar organizations in the field.</a:t>
            </a:r>
          </a:p>
          <a:p>
            <a:endParaRPr lang="en-US" dirty="0"/>
          </a:p>
          <a:p>
            <a:r>
              <a:rPr lang="en-US" dirty="0"/>
              <a:t>Provide benchmarks.</a:t>
            </a:r>
          </a:p>
          <a:p>
            <a:endParaRPr lang="en-US" dirty="0"/>
          </a:p>
          <a:p>
            <a:r>
              <a:rPr lang="en-US" dirty="0"/>
              <a:t>What does the organization use to provide comparisons of (internal and external) milestones?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99F4E1-69EC-4FB0-87A4-4C1E62208AEF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8922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20029</TotalTime>
  <Words>1199</Words>
  <Application>Microsoft Office PowerPoint</Application>
  <PresentationFormat>Widescreen</PresentationFormat>
  <Paragraphs>205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40" baseType="lpstr">
      <vt:lpstr>Arial</vt:lpstr>
      <vt:lpstr>Calibri</vt:lpstr>
      <vt:lpstr>Corbel</vt:lpstr>
      <vt:lpstr>Gill Sans MT</vt:lpstr>
      <vt:lpstr>Times</vt:lpstr>
      <vt:lpstr>Times New Roman</vt:lpstr>
      <vt:lpstr>Verdana</vt:lpstr>
      <vt:lpstr>Wingdings</vt:lpstr>
      <vt:lpstr>Wingdings 2</vt:lpstr>
      <vt:lpstr>Wingdings 3</vt:lpstr>
      <vt:lpstr>Module</vt:lpstr>
      <vt:lpstr>PowerPoint Presentation</vt:lpstr>
      <vt:lpstr>General Information (DELETE THIS SLIDE)</vt:lpstr>
      <vt:lpstr>Chapter 1 – Topic and Organization Background</vt:lpstr>
      <vt:lpstr>Chapter 1 – Problem and Purpose Statements</vt:lpstr>
      <vt:lpstr>Chapter 1 – Conceptual Background</vt:lpstr>
      <vt:lpstr>Chapter 1 – Research Questions</vt:lpstr>
      <vt:lpstr>Chapter 1 – Significance of Study</vt:lpstr>
      <vt:lpstr>Chapter 1 – Definition of Key Terms</vt:lpstr>
      <vt:lpstr>Chapter 2 –Organizational Analysis and Benchmarks</vt:lpstr>
      <vt:lpstr>Chapter 2 – Literature Review</vt:lpstr>
      <vt:lpstr>Chapter 2 – Theoretical Foundation #1</vt:lpstr>
      <vt:lpstr>Chapter 2 – Theoretical Foundation #2</vt:lpstr>
      <vt:lpstr>Chapter 3 – Method and Design</vt:lpstr>
      <vt:lpstr>Chapter 3 – Population &amp; Sample</vt:lpstr>
      <vt:lpstr>Chapter 3 – Data Collection #1</vt:lpstr>
      <vt:lpstr>Chapter 3 – Data Collection #2</vt:lpstr>
      <vt:lpstr>Chapter 3 – Data Collection #3</vt:lpstr>
      <vt:lpstr>Chapter 3 – Data Analysis</vt:lpstr>
      <vt:lpstr>Chapter 3 – Ethical Considerations</vt:lpstr>
      <vt:lpstr>Chapter 4 – Review of Collection Process</vt:lpstr>
      <vt:lpstr>Chapter 4 – Review of Analysis Process</vt:lpstr>
      <vt:lpstr>Chapter 4 – Coding and Themes</vt:lpstr>
      <vt:lpstr>Chapter 4 – Explanation of Findings</vt:lpstr>
      <vt:lpstr>Answer the Research Questions</vt:lpstr>
      <vt:lpstr>Chapter 5 – Implications of Study</vt:lpstr>
      <vt:lpstr>Chapter 5 – Practical Recommendations</vt:lpstr>
      <vt:lpstr>Chapter 5 – Research Recommendations</vt:lpstr>
      <vt:lpstr>Questions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Seminar with All DEL600s Students</dc:title>
  <dc:creator>Dr. Indira Guzman - PD</dc:creator>
  <cp:lastModifiedBy>Robert Ruiz</cp:lastModifiedBy>
  <cp:revision>313</cp:revision>
  <cp:lastPrinted>2015-10-08T17:38:09Z</cp:lastPrinted>
  <dcterms:created xsi:type="dcterms:W3CDTF">2013-02-22T18:00:57Z</dcterms:created>
  <dcterms:modified xsi:type="dcterms:W3CDTF">2021-06-21T18:24:05Z</dcterms:modified>
</cp:coreProperties>
</file>